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66" r:id="rId4"/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2.xml" Type="http://schemas.openxmlformats.org/officeDocument/2006/relationships/slide" Id="rId39"/><Relationship Target="slides/slide31.xml" Type="http://schemas.openxmlformats.org/officeDocument/2006/relationships/slide" Id="rId38"/><Relationship Target="slides/slide30.xml" Type="http://schemas.openxmlformats.org/officeDocument/2006/relationships/slide" Id="rId37"/><Relationship Target="slides/slide29.xml" Type="http://schemas.openxmlformats.org/officeDocument/2006/relationships/slide" Id="rId36"/><Relationship Target="slides/slide23.xml" Type="http://schemas.openxmlformats.org/officeDocument/2006/relationships/slide" Id="rId30"/><Relationship Target="slides/slide24.xml" Type="http://schemas.openxmlformats.org/officeDocument/2006/relationships/slide" Id="rId31"/><Relationship Target="slides/slide27.xml" Type="http://schemas.openxmlformats.org/officeDocument/2006/relationships/slide" Id="rId34"/><Relationship Target="slides/slide28.xml" Type="http://schemas.openxmlformats.org/officeDocument/2006/relationships/slide" Id="rId35"/><Relationship Target="slides/slide25.xml" Type="http://schemas.openxmlformats.org/officeDocument/2006/relationships/slide" Id="rId32"/><Relationship Target="slides/slide26.xml" Type="http://schemas.openxmlformats.org/officeDocument/2006/relationships/slide" Id="rId33"/><Relationship Target="slides/slide41.xml" Type="http://schemas.openxmlformats.org/officeDocument/2006/relationships/slide" Id="rId48"/><Relationship Target="slides/slide40.xml" Type="http://schemas.openxmlformats.org/officeDocument/2006/relationships/slide" Id="rId47"/><Relationship Target="slides/slide42.xml" Type="http://schemas.openxmlformats.org/officeDocument/2006/relationships/slide" Id="rId49"/><Relationship Target="presProps.xml" Type="http://schemas.openxmlformats.org/officeDocument/2006/relationships/presProps" Id="rId2"/><Relationship Target="theme/theme5.xml" Type="http://schemas.openxmlformats.org/officeDocument/2006/relationships/theme" Id="rId1"/><Relationship Target="slides/slide33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4.xml" Type="http://schemas.openxmlformats.org/officeDocument/2006/relationships/slide" Id="rId41"/><Relationship Target="tableStyles.xml" Type="http://schemas.openxmlformats.org/officeDocument/2006/relationships/tableStyles" Id="rId3"/><Relationship Target="slides/slide35.xml" Type="http://schemas.openxmlformats.org/officeDocument/2006/relationships/slide" Id="rId42"/><Relationship Target="slides/slide36.xml" Type="http://schemas.openxmlformats.org/officeDocument/2006/relationships/slide" Id="rId43"/><Relationship Target="slides/slide37.xml" Type="http://schemas.openxmlformats.org/officeDocument/2006/relationships/slide" Id="rId44"/><Relationship Target="slides/slide38.xml" Type="http://schemas.openxmlformats.org/officeDocument/2006/relationships/slide" Id="rId45"/><Relationship Target="slides/slide39.xml" Type="http://schemas.openxmlformats.org/officeDocument/2006/relationships/slide" Id="rId46"/><Relationship Target="slides/slide2.xml" Type="http://schemas.openxmlformats.org/officeDocument/2006/relationships/slide" Id="rId9"/><Relationship Target="slideMasters/slideMaster3.xml" Type="http://schemas.openxmlformats.org/officeDocument/2006/relationships/slideMaster" Id="rId6"/><Relationship Target="slideMasters/slideMaster2.xml" Type="http://schemas.openxmlformats.org/officeDocument/2006/relationships/slideMaster" Id="rId5"/><Relationship Target="slides/slide1.xml" Type="http://schemas.openxmlformats.org/officeDocument/2006/relationships/slide" Id="rId8"/><Relationship Target="notesMasters/notesMaster1.xml" Type="http://schemas.openxmlformats.org/officeDocument/2006/relationships/notesMaster" Id="rId7"/><Relationship Target="slides/slide51.xml" Type="http://schemas.openxmlformats.org/officeDocument/2006/relationships/slide" Id="rId58"/><Relationship Target="slides/slide52.xml" Type="http://schemas.openxmlformats.org/officeDocument/2006/relationships/slide" Id="rId59"/><Relationship Target="slides/slide12.xml" Type="http://schemas.openxmlformats.org/officeDocument/2006/relationships/slide" Id="rId19"/><Relationship Target="slides/slide11.xml" Type="http://schemas.openxmlformats.org/officeDocument/2006/relationships/slide" Id="rId18"/><Relationship Target="slides/slide10.xml" Type="http://schemas.openxmlformats.org/officeDocument/2006/relationships/slide" Id="rId17"/><Relationship Target="slides/slide9.xml" Type="http://schemas.openxmlformats.org/officeDocument/2006/relationships/slide" Id="rId16"/><Relationship Target="slides/slide8.xml" Type="http://schemas.openxmlformats.org/officeDocument/2006/relationships/slide" Id="rId15"/><Relationship Target="slides/slide7.xml" Type="http://schemas.openxmlformats.org/officeDocument/2006/relationships/slide" Id="rId14"/><Relationship Target="slides/slide5.xml" Type="http://schemas.openxmlformats.org/officeDocument/2006/relationships/slide" Id="rId12"/><Relationship Target="slides/slide6.xml" Type="http://schemas.openxmlformats.org/officeDocument/2006/relationships/slide" Id="rId13"/><Relationship Target="slides/slide3.xml" Type="http://schemas.openxmlformats.org/officeDocument/2006/relationships/slide" Id="rId10"/><Relationship Target="slides/slide4.xml" Type="http://schemas.openxmlformats.org/officeDocument/2006/relationships/slide" Id="rId11"/><Relationship Target="slides/slide50.xml" Type="http://schemas.openxmlformats.org/officeDocument/2006/relationships/slide" Id="rId57"/><Relationship Target="slides/slide49.xml" Type="http://schemas.openxmlformats.org/officeDocument/2006/relationships/slide" Id="rId56"/><Relationship Target="slides/slide48.xml" Type="http://schemas.openxmlformats.org/officeDocument/2006/relationships/slide" Id="rId55"/><Relationship Target="slides/slide47.xml" Type="http://schemas.openxmlformats.org/officeDocument/2006/relationships/slide" Id="rId54"/><Relationship Target="slides/slide46.xml" Type="http://schemas.openxmlformats.org/officeDocument/2006/relationships/slide" Id="rId53"/><Relationship Target="slides/slide45.xml" Type="http://schemas.openxmlformats.org/officeDocument/2006/relationships/slide" Id="rId52"/><Relationship Target="slides/slide44.xml" Type="http://schemas.openxmlformats.org/officeDocument/2006/relationships/slide" Id="rId51"/><Relationship Target="slides/slide43.xml" Type="http://schemas.openxmlformats.org/officeDocument/2006/relationships/slide" Id="rId50"/><Relationship Target="slides/slide62.xml" Type="http://schemas.openxmlformats.org/officeDocument/2006/relationships/slide" Id="rId69"/><Relationship Target="slides/slide22.xml" Type="http://schemas.openxmlformats.org/officeDocument/2006/relationships/slide" Id="rId29"/><Relationship Target="slides/slide19.xml" Type="http://schemas.openxmlformats.org/officeDocument/2006/relationships/slide" Id="rId26"/><Relationship Target="slides/slide18.xml" Type="http://schemas.openxmlformats.org/officeDocument/2006/relationships/slide" Id="rId25"/><Relationship Target="slides/slide21.xml" Type="http://schemas.openxmlformats.org/officeDocument/2006/relationships/slide" Id="rId28"/><Relationship Target="slides/slide20.xml" Type="http://schemas.openxmlformats.org/officeDocument/2006/relationships/slide" Id="rId27"/><Relationship Target="slides/slide14.xml" Type="http://schemas.openxmlformats.org/officeDocument/2006/relationships/slide" Id="rId21"/><Relationship Target="slides/slide15.xml" Type="http://schemas.openxmlformats.org/officeDocument/2006/relationships/slide" Id="rId22"/><Relationship Target="slides/slide53.xml" Type="http://schemas.openxmlformats.org/officeDocument/2006/relationships/slide" Id="rId60"/><Relationship Target="slides/slide16.xml" Type="http://schemas.openxmlformats.org/officeDocument/2006/relationships/slide" Id="rId23"/><Relationship Target="slides/slide17.xml" Type="http://schemas.openxmlformats.org/officeDocument/2006/relationships/slide" Id="rId24"/><Relationship Target="slides/slide13.xml" Type="http://schemas.openxmlformats.org/officeDocument/2006/relationships/slide" Id="rId20"/><Relationship Target="slides/slide59.xml" Type="http://schemas.openxmlformats.org/officeDocument/2006/relationships/slide" Id="rId66"/><Relationship Target="slides/slide58.xml" Type="http://schemas.openxmlformats.org/officeDocument/2006/relationships/slide" Id="rId65"/><Relationship Target="slides/slide61.xml" Type="http://schemas.openxmlformats.org/officeDocument/2006/relationships/slide" Id="rId68"/><Relationship Target="slides/slide60.xml" Type="http://schemas.openxmlformats.org/officeDocument/2006/relationships/slide" Id="rId67"/><Relationship Target="slides/slide55.xml" Type="http://schemas.openxmlformats.org/officeDocument/2006/relationships/slide" Id="rId62"/><Relationship Target="slides/slide54.xml" Type="http://schemas.openxmlformats.org/officeDocument/2006/relationships/slide" Id="rId61"/><Relationship Target="slides/slide57.xml" Type="http://schemas.openxmlformats.org/officeDocument/2006/relationships/slide" Id="rId64"/><Relationship Target="slides/slide56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5" name="Shape 1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6" name="Shape 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6" name="Shape 2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4" name="Shape 2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2" name="Shape 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9" name="Shape 2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6" name="Shape 2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1" name="Shape 2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7" name="Shape 2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4" name="Shape 2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4" name="Shape 3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7" name="Shape 3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6" name="Shape 3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3" name="Shape 3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2" name="Shape 3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8" name="Shape 3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0" name="Shape 4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6" name="Shape 4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9" name="Shape 4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4" name="Shape 4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1" name="Shape 4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8" name="Shape 4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5" name="Shape 4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2" name="Shape 4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9" name="Shape 4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6" name="Shape 4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7" name="Shape 4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4" name="Shape 5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3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4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5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6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7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8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5" name="Shape 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" name="Shape 66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4.xml" Type="http://schemas.openxmlformats.org/officeDocument/2006/relationships/theme" Id="rId7"/></Relationships>
</file>

<file path=ppt/slideMasters/_rels/slideMaster3.xml.rels><?xml version="1.0" encoding="UTF-8" standalone="yes"?><Relationships xmlns="http://schemas.openxmlformats.org/package/2006/relationships"><Relationship Target="../slideLayouts/slideLayout14.xml" Type="http://schemas.openxmlformats.org/officeDocument/2006/relationships/slideLayout" Id="rId2"/><Relationship Target="../slideLayouts/slideLayout13.xml" Type="http://schemas.openxmlformats.org/officeDocument/2006/relationships/slideLayout" Id="rId1"/><Relationship Target="../slideLayouts/slideLayout16.xml" Type="http://schemas.openxmlformats.org/officeDocument/2006/relationships/slideLayout" Id="rId4"/><Relationship Target="../slideLayouts/slideLayout15.xml" Type="http://schemas.openxmlformats.org/officeDocument/2006/relationships/slideLayout" Id="rId3"/><Relationship Target="../slideLayouts/slideLayout18.xml" Type="http://schemas.openxmlformats.org/officeDocument/2006/relationships/slideLayout" Id="rId6"/><Relationship Target="../slideLayouts/slideLayout17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t="50%" b="50%" r="50%" l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1.png" Type="http://schemas.openxmlformats.org/officeDocument/2006/relationships/image" Id="rId4"/><Relationship Target="../media/image00.gif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8.png" Type="http://schemas.openxmlformats.org/officeDocument/2006/relationships/image" Id="rId4"/><Relationship Target="../media/image14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2.gif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3.gif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4.gif" Type="http://schemas.openxmlformats.org/officeDocument/2006/relationships/image" Id="rId4"/><Relationship Target="../media/image05.gif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4.jp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gif" Type="http://schemas.openxmlformats.org/officeDocument/2006/relationships/image" Id="rId4"/><Relationship Target="../media/image07.jp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1.jpg" Type="http://schemas.openxmlformats.org/officeDocument/2006/relationships/image" Id="rId4"/><Relationship Target="../media/image07.jpg" Type="http://schemas.openxmlformats.org/officeDocument/2006/relationships/image" Id="rId3"/><Relationship Target="../media/image29.jpg" Type="http://schemas.openxmlformats.org/officeDocument/2006/relationships/image" Id="rId5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1.gif" Type="http://schemas.openxmlformats.org/officeDocument/2006/relationships/image" Id="rId4"/><Relationship Target="../media/image07.jp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2.jpg" Type="http://schemas.openxmlformats.org/officeDocument/2006/relationships/image" Id="rId4"/><Relationship Target="../media/image07.jp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3.png" Type="http://schemas.openxmlformats.org/officeDocument/2006/relationships/image" Id="rId4"/><Relationship Target="../media/image07.jpg" Type="http://schemas.openxmlformats.org/officeDocument/2006/relationships/image" Id="rId3"/><Relationship Target="../media/image17.png" Type="http://schemas.openxmlformats.org/officeDocument/2006/relationships/image" Id="rId6"/><Relationship Target="../media/image15.png" Type="http://schemas.openxmlformats.org/officeDocument/2006/relationships/image" Id="rId5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14.xml" Type="http://schemas.openxmlformats.org/officeDocument/2006/relationships/slideLayout" Id="rId1"/><Relationship Target="../media/image16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3.gif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9.gif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4.gif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0.gif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1.gif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3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6.gif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6.gif" Type="http://schemas.openxmlformats.org/officeDocument/2006/relationships/image" Id="rId4"/><Relationship Target="../media/image42.jp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7.gif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39.jp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8.gif" Type="http://schemas.openxmlformats.org/officeDocument/2006/relationships/image" Id="rId4"/><Relationship Target="../media/image39.jp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32.jp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5.gif" Type="http://schemas.openxmlformats.org/officeDocument/2006/relationships/image" Id="rId4"/><Relationship Target="../media/image30.gif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8.gif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://youtube.com/v/NpnUchgu9sE" Type="http://schemas.openxmlformats.org/officeDocument/2006/relationships/hyperlink" TargetMode="External" Id="rId4"/><Relationship Target="../media/image37.jpg" Type="http://schemas.openxmlformats.org/officeDocument/2006/relationships/image" Id="rId5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41.jp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11.xml" Type="http://schemas.openxmlformats.org/officeDocument/2006/relationships/slideLayout" Id="rId1"/><Relationship Target="../media/image40.jp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4.jp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2.png" Type="http://schemas.openxmlformats.org/officeDocument/2006/relationships/image" Id="rId4"/><Relationship Target="http://www.usac.ucla.edu/fsc" Type="http://schemas.openxmlformats.org/officeDocument/2006/relationships/hyperlink" TargetMode="External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8.png" Type="http://schemas.openxmlformats.org/officeDocument/2006/relationships/image" Id="rId4"/><Relationship Target="../media/image25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Phi Omega</a:t>
            </a:r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Chi Chapter at UCLA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Alpha Mu / Kay Krenek Term, Meeting 7 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December 3, 2014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i="0"/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www.apo-x.org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6934" x="3746887"/>
            <a:ext cy="2193131" cx="165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121835" x="7217164"/>
            <a:ext cy="900259" cx="125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Administrative  VPs</a:t>
            </a:r>
          </a:p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Kevin Quizon &amp; Nicola Yip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admin@apo-x.org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latin typeface="Pacifico"/>
                <a:ea typeface="Pacifico"/>
                <a:cs typeface="Pacifico"/>
                <a:sym typeface="Pacifico"/>
              </a:rPr>
              <a:t>[</a:t>
            </a:r>
            <a:r>
              <a:rPr sz="3600" lang="en">
                <a:latin typeface="Fugaz One"/>
                <a:ea typeface="Fugaz One"/>
                <a:cs typeface="Fugaz One"/>
                <a:sym typeface="Fugaz One"/>
              </a:rPr>
              <a:t>FEL</a:t>
            </a:r>
            <a:r>
              <a:rPr sz="3600" lang="en">
                <a:latin typeface="Pacifico"/>
                <a:ea typeface="Pacifico"/>
                <a:cs typeface="Pacifico"/>
                <a:sym typeface="Pacifico"/>
              </a:rPr>
              <a:t>] Alumni Potluck on Sunday @ 6pm!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y="1463150" x="457125"/>
            <a:ext cy="3460799" cx="7863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87300" x="388375"/>
            <a:ext cy="2874524" cx="382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687300" x="4462900"/>
            <a:ext cy="2874525" cx="427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latin typeface="Pacifico"/>
                <a:ea typeface="Pacifico"/>
                <a:cs typeface="Pacifico"/>
                <a:sym typeface="Pacifico"/>
              </a:rPr>
              <a:t>Alumni Mentorship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y="1463150" x="457125"/>
            <a:ext cy="3460799" cx="7863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Pairings have been sent out! Check your e-mails!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634975" x="2286000"/>
            <a:ext cy="1905000" cx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 MEMBERSHIP. </a:t>
            </a:r>
          </a:p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Cambria"/>
                <a:ea typeface="Cambria"/>
                <a:cs typeface="Cambria"/>
                <a:sym typeface="Cambria"/>
              </a:rPr>
              <a:t>Jeremy Gozzip &amp; Andrew Suh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membership@apo-x.org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9" name="Shape 17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Big Appreciation!	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y="205961" x="457200"/>
            <a:ext cy="41570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sz="6000" lang="en"/>
              <a:t>ALPHA ETA</a:t>
            </a: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>
              <a:spcBef>
                <a:spcPts val="0"/>
              </a:spcBef>
              <a:buNone/>
            </a:pPr>
            <a:r>
              <a:rPr sz="9600" lang="en"/>
              <a:t>AH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y="224802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sz="7200" lang="en">
                <a:latin typeface="Impact"/>
                <a:ea typeface="Impact"/>
                <a:cs typeface="Impact"/>
                <a:sym typeface="Impact"/>
              </a:rPr>
              <a:t>Brian Tea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Achievements!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533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4800" lang="en"/>
              <a:t>Bring them points in APO!</a:t>
            </a:r>
          </a:p>
          <a:p>
            <a:pPr rtl="0" lvl="0" indent="-5334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4800" lang="en"/>
              <a:t>Work with your fam heads to become the family of the term!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99" name="Shape 1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BUY FAM SHIRTS!!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7200" lang="en"/>
              <a:t>$6 per shirt</a:t>
            </a:r>
          </a:p>
          <a:p>
            <a:pPr rtl="0" lvl="0">
              <a:spcBef>
                <a:spcPts val="0"/>
              </a:spcBef>
              <a:buNone/>
            </a:pPr>
            <a:r>
              <a:rPr sz="7200" lang="en"/>
              <a:t>Cash &amp; Venmo~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Service VP</a:t>
            </a:r>
          </a:p>
        </p:txBody>
      </p:sp>
      <p:sp>
        <p:nvSpPr>
          <p:cNvPr id="207" name="Shape 207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Rui Guo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apoxservice@gmail.com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3600" lang="en">
                <a:latin typeface="Ubuntu"/>
                <a:ea typeface="Ubuntu"/>
                <a:cs typeface="Ubuntu"/>
                <a:sym typeface="Ubuntu"/>
              </a:rPr>
              <a:t>Agenda - Estimated Time End: 8:15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1. Officer Updates and Announcements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2. State of the Chapter Open Floor Discussion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3. Alpha Nu Nominations Part I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4. Namesake for Alpha Nu Term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5. Last Announcements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MPA Watch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Email the coordinator if you want to attend!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However, events may be cancelled due to rain :(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559025" x="2170850"/>
            <a:ext cy="1905000" cx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y="1980600" x="3092175"/>
            <a:ext cy="1838999" cx="19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19" name="Shape 2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Got Hours? 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Need service hours!? Make blankets and care packages!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We will be donating these to kids for the Christmas holidays!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Look out for an email for more details! 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046587" x="4149100"/>
            <a:ext cy="1878375" cx="35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033275" x="932125"/>
            <a:ext cy="1905000" cx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Disneyland? 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2:30 am Thursday night/Friday morning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Disneyland tickets </a:t>
            </a:r>
          </a:p>
          <a:p>
            <a:pPr rtl="0" indent="457200">
              <a:spcBef>
                <a:spcPts val="0"/>
              </a:spcBef>
              <a:buNone/>
            </a:pPr>
            <a:r>
              <a:rPr sz="2500" lang="en"/>
              <a:t>NOT CONFIRMED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We still need 50 people, if you</a:t>
            </a:r>
          </a:p>
          <a:p>
            <a:pPr rtl="0">
              <a:spcBef>
                <a:spcPts val="0"/>
              </a:spcBef>
              <a:buNone/>
            </a:pPr>
            <a:r>
              <a:rPr sz="2500" lang="en"/>
              <a:t>	are no longer interested, </a:t>
            </a:r>
          </a:p>
          <a:p>
            <a:pPr rtl="0" lvl="0">
              <a:spcBef>
                <a:spcPts val="0"/>
              </a:spcBef>
              <a:buNone/>
            </a:pPr>
            <a:r>
              <a:rPr sz="2500" lang="en"/>
              <a:t>	please let me know!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23125" x="5305175"/>
            <a:ext cy="2616699" cx="35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 txBox="1"/>
          <p:nvPr>
            <p:ph type="ctrTitle"/>
          </p:nvPr>
        </p:nvSpPr>
        <p:spPr>
          <a:xfrm>
            <a:off y="1694036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Pledge         Parents</a:t>
            </a:r>
          </a:p>
        </p:txBody>
      </p:sp>
      <p:sp>
        <p:nvSpPr>
          <p:cNvPr id="236" name="Shape 236"/>
          <p:cNvSpPr txBox="1"/>
          <p:nvPr>
            <p:ph idx="1" type="subTitle"/>
          </p:nvPr>
        </p:nvSpPr>
        <p:spPr>
          <a:xfrm>
            <a:off y="3051975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Brian Lee &amp; Emily Neai-Proeung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apoxpparents@gmail.com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y="205975" x="457200"/>
            <a:ext cy="857400" cx="8794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Protect the Pledge Parents/President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>
              <a:spcBef>
                <a:spcPts val="0"/>
              </a:spcBef>
              <a:buNone/>
            </a:pPr>
            <a:r>
              <a:rPr lang="en"/>
              <a:t>“[A]lways [M]oist” - Moist Melissa Ma (MMM)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00152" x="1634050"/>
            <a:ext cy="3302224" cx="58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y="205975" x="457200"/>
            <a:ext cy="857400" cx="8794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Protect the Pledge Parents/President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y="4436200" x="457200"/>
            <a:ext cy="4896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APO Abruham Lincoln/JFK                                                        :^(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4">
            <a:alphaModFix/>
          </a:blip>
          <a:srcRect t="0" b="43320" r="0" l="0"/>
          <a:stretch/>
        </p:blipFill>
        <p:spPr>
          <a:xfrm>
            <a:off y="1315700" x="457200"/>
            <a:ext cy="2975649" cx="29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5">
            <a:alphaModFix/>
          </a:blip>
          <a:srcRect t="0" b="31115" r="1506" l="0"/>
          <a:stretch/>
        </p:blipFill>
        <p:spPr>
          <a:xfrm>
            <a:off y="1243275" x="5367925"/>
            <a:ext cy="3120499" cx="25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Interviews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y="1200150" x="457200"/>
            <a:ext cy="3468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 lvl="0">
              <a:spcBef>
                <a:spcPts val="0"/>
              </a:spcBef>
              <a:buNone/>
            </a:pPr>
            <a:r>
              <a:rPr b="1" sz="3500" lang="en">
                <a:solidFill>
                  <a:srgbClr val="FF00FF"/>
                </a:solidFill>
              </a:rPr>
              <a:t>8 </a:t>
            </a:r>
            <a:r>
              <a:rPr b="1" lang="en"/>
              <a:t>Active Interviews!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Also, let us know </a:t>
            </a:r>
            <a:r>
              <a:rPr b="1" lang="en"/>
              <a:t>ASAP</a:t>
            </a:r>
            <a:r>
              <a:rPr lang="en"/>
              <a:t> if you wish to be removed from the Required interview list!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363675" x="5356075"/>
            <a:ext cy="2015849" cx="35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Interviews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y="1200150" x="457200"/>
            <a:ext cy="3468300" cx="8433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Please respond to your e-mails if you wish to remain on the required interview list!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95125" x="3381375"/>
            <a:ext cy="2381250" cx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Quizzes/missions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y="1233925" x="360150"/>
            <a:ext cy="3725699" cx="5304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 lvl="0">
              <a:spcBef>
                <a:spcPts val="0"/>
              </a:spcBef>
              <a:buNone/>
            </a:pPr>
            <a:r>
              <a:rPr b="1" lang="en"/>
              <a:t>Quiz:</a:t>
            </a:r>
            <a:r>
              <a:rPr lang="en"/>
              <a:t> Scout Oath, Scout Law, and National/Chi Chapter History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 lvl="0">
              <a:spcBef>
                <a:spcPts val="0"/>
              </a:spcBef>
              <a:buNone/>
            </a:pPr>
            <a:r>
              <a:rPr b="1" lang="en"/>
              <a:t>Missions: </a:t>
            </a:r>
            <a:r>
              <a:rPr u="sng" b="1" lang="en" i="1">
                <a:solidFill>
                  <a:srgbClr val="FF00FF"/>
                </a:solidFill>
              </a:rPr>
              <a:t>Big/Lil Service due CM #8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121800" x="7225800"/>
            <a:ext cy="2027798" cx="19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5">
            <a:alphaModFix/>
          </a:blip>
          <a:srcRect t="5615" b="0" r="0" l="0"/>
          <a:stretch/>
        </p:blipFill>
        <p:spPr>
          <a:xfrm>
            <a:off y="1496900" x="6258850"/>
            <a:ext cy="1692425" cx="17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268087" x="5158004"/>
            <a:ext cy="1623625" cx="17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Possible Activation Date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y="1319050" x="121350"/>
            <a:ext cy="3472500" cx="8565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Possibly moving Activation from Monday (1/19) to Tuesday (1/20).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ABSOLUTELY MANDATORY EVENT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We need 100% compliance from the pledge class in order to switch it.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u="sng" i="1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y="15182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President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Raymond Mai</a:t>
            </a:r>
          </a:p>
          <a:p>
            <a:pPr rtl="0" lv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president@apo-x.org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Executive Committee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excomm@apo-x.org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284" name="Shape 2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5" name="Shape 285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Righteous"/>
                <a:ea typeface="Righteous"/>
                <a:cs typeface="Righteous"/>
                <a:sym typeface="Righteous"/>
              </a:rPr>
              <a:t>Finance VPs</a:t>
            </a:r>
          </a:p>
        </p:txBody>
      </p:sp>
      <p:sp>
        <p:nvSpPr>
          <p:cNvPr id="286" name="Shape 286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San Li &amp; Jonathan Liu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$$$$$$$$$$$$$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y="1063375" x="196000"/>
            <a:ext cy="3725699" cx="4229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Sorry I have laryngitis so I can’t speak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Actives pls pay me your last installment after meeting (ask me if you don’t know how much)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77474" x="4625800"/>
            <a:ext cy="3218074" cx="434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TV Taping - Sat. Dec 13.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1198200" x="0"/>
            <a:ext cy="3725699" cx="4686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600" lang="en"/>
              <a:t>America’s Funniest Videos</a:t>
            </a:r>
          </a:p>
          <a:p>
            <a:pPr rtl="0" lvl="0" indent="-3937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600" lang="en"/>
              <a:t>Currently 22 people</a:t>
            </a:r>
          </a:p>
          <a:p>
            <a:pPr rtl="0" lvl="0" indent="-3937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600" lang="en"/>
              <a:t>Enough rides for 30 people to go!</a:t>
            </a:r>
          </a:p>
          <a:p>
            <a:pPr rtl="0" lvl="0" indent="-3937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600" lang="en"/>
              <a:t>Estimated pay out is $18-20 per person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26750" x="4572900"/>
            <a:ext cy="2456025" cx="457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Charities - Let’s vote!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1210200" x="196000"/>
            <a:ext cy="3725699" cx="8490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"/>
              <a:t>American Foundation for Suicide Prevention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"/>
              <a:t>Brain &amp; Behaviour Research Foundation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"/>
              <a:t>Treatment Advocacy Center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Fundraisers	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1200150" x="457200"/>
            <a:ext cy="3725699" cx="5234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-"/>
            </a:pPr>
            <a:r>
              <a:rPr lang="en"/>
              <a:t>Let us know if you want any fundraisers put up!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-"/>
            </a:pPr>
            <a:r>
              <a:rPr lang="en"/>
              <a:t>Look out for a FIFA tournament against me (winter quarter), I’m going to win it but regardless come out for fundraising &amp; fun!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32548" x="5256375"/>
            <a:ext cy="2166775" cx="36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17" name="Shape 3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8" name="Shape 318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Monoton"/>
                <a:ea typeface="Monoton"/>
                <a:cs typeface="Monoton"/>
                <a:sym typeface="Monoton"/>
              </a:rPr>
              <a:t>Fellowship VPs</a:t>
            </a:r>
          </a:p>
        </p:txBody>
      </p:sp>
      <p:sp>
        <p:nvSpPr>
          <p:cNvPr id="319" name="Shape 319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Ann Dai &amp; Danny Ly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y="118050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We sent out the E-mail already!!!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It’s due Next Wednesday 12/10 </a:t>
            </a:r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Funfoursies  Part 2 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38925" x="5543573"/>
            <a:ext cy="2815075" cx="30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30" name="Shape 3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y="118050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Sign up for Secret Santa gift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exchange!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Due first meeting back from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winter break! </a:t>
            </a: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1/07/2015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We’ll send out emails tonight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0000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0000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332" name="Shape 3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Secret santa sign up!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53087" x="5278450"/>
            <a:ext cy="3380525" cx="34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YAY!!! </a:t>
            </a:r>
          </a:p>
          <a:p>
            <a:pPr rtl="0">
              <a:spcBef>
                <a:spcPts val="0"/>
              </a:spcBef>
              <a:buNone/>
            </a:pPr>
            <a:r>
              <a:rPr sz="3600" lang="en">
                <a:solidFill>
                  <a:srgbClr val="FF00FF"/>
                </a:solidFill>
                <a:latin typeface="Righteous"/>
                <a:ea typeface="Righteous"/>
                <a:cs typeface="Righteous"/>
                <a:sym typeface="Righteous"/>
              </a:rPr>
              <a:t>Empress Harbor</a:t>
            </a:r>
            <a:r>
              <a:rPr sz="2400" lang="en">
                <a:solidFill>
                  <a:srgbClr val="FF00FF"/>
                </a:solidFill>
                <a:latin typeface="Righteous"/>
                <a:ea typeface="Righteous"/>
                <a:cs typeface="Righteous"/>
                <a:sym typeface="Righteous"/>
              </a:rPr>
              <a:t> 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again!!! since you guys </a:t>
            </a:r>
          </a:p>
          <a:p>
            <a:pPr rtl="0">
              <a:spcBef>
                <a:spcPts val="0"/>
              </a:spcBef>
              <a:buNone/>
            </a:pPr>
            <a:r>
              <a:rPr sz="60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LOVE IT!!!</a:t>
            </a:r>
          </a:p>
          <a:p>
            <a:pPr rtl="0">
              <a:spcBef>
                <a:spcPts val="0"/>
              </a:spcBef>
              <a:buNone/>
            </a:pPr>
            <a:r>
              <a:rPr sz="60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$50 EACH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Banquet is coming soon 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13475" x="4127950"/>
            <a:ext cy="3504949" cx="46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y="116087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Righteous"/>
              <a:buAutoNum type="arabicPeriod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Vote &gt;&gt; Friday, Saturday, Sunday </a:t>
            </a:r>
          </a:p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Righteous"/>
              <a:buAutoNum type="arabicPeriod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Price is more expensive on Saturday Nights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Just Kidding~~~ </a:t>
            </a:r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10949" x="3005700"/>
            <a:ext cy="3104575" cx="349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Tuition Hike Update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1200150" x="457200"/>
            <a:ext cy="3725699" cx="8428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000" lang="en"/>
              <a:t>USAC voted to express “No Confidence” in UC President Napolitano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This severely damages her reputation</a:t>
            </a:r>
          </a:p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000" lang="en"/>
              <a:t>Alternatives to the tuition hike proposed: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Cutting the Middle-Class Scholarship to prevent hike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Accrediting certain Community Colleges with the ability to offer Bachelor Degrees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371725" x="2615537"/>
            <a:ext cy="1633824" cx="39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Thanks for supporting us this term!!!!</a:t>
            </a:r>
            <a:b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</a:b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We made playoffs for both Volleyball + Soccer!</a:t>
            </a:r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IM Sports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43425" x="4912902"/>
            <a:ext cy="2918699" cx="389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46812" x="966762"/>
            <a:ext cy="1876425" cx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y="13473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Let us know if you guys want any events during 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Winter Break =) </a:t>
            </a:r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NEW EVENTS!!!!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45350" x="4423650"/>
            <a:ext cy="3025350" cx="32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9600"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Historian</a:t>
            </a:r>
          </a:p>
        </p:txBody>
      </p:sp>
      <p:sp>
        <p:nvSpPr>
          <p:cNvPr id="368" name="Shape 36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Juana Li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historian@apo-x.org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Updates </a:t>
            </a: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y="1266450" x="212100"/>
            <a:ext cy="3725699" cx="4307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Nominate Brothers for BOTW!</a:t>
            </a:r>
            <a:r>
              <a:rPr sz="24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out for the next Brothers of Chi Chapter picture! 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Thats all, have a good rest of the week! =D 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81199" x="4520100"/>
            <a:ext cy="2511199" cx="44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6000" lang="en">
                <a:latin typeface="Josefin Sans"/>
                <a:ea typeface="Josefin Sans"/>
                <a:cs typeface="Josefin Sans"/>
                <a:sym typeface="Josefin Sans"/>
              </a:rPr>
              <a:t>Sergeant-at-Arms</a:t>
            </a:r>
          </a:p>
        </p:txBody>
      </p:sp>
      <p:sp>
        <p:nvSpPr>
          <p:cNvPr id="381" name="Shape 381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800" lang="en" i="0">
                <a:latin typeface="Josefin Sans"/>
                <a:ea typeface="Josefin Sans"/>
                <a:cs typeface="Josefin Sans"/>
                <a:sym typeface="Josefin Sans"/>
              </a:rPr>
              <a:t>George Hsin</a:t>
            </a:r>
          </a:p>
          <a:p>
            <a:pPr rtl="0" lvl="0">
              <a:spcBef>
                <a:spcPts val="0"/>
              </a:spcBef>
              <a:buNone/>
            </a:pPr>
            <a:r>
              <a:rPr u="sng" b="1" sz="3000" lang="en" i="0">
                <a:latin typeface="Josefin Sans"/>
                <a:ea typeface="Josefin Sans"/>
                <a:cs typeface="Josefin Sans"/>
                <a:sym typeface="Josefin Sans"/>
              </a:rPr>
              <a:t>apoxsergeant@gmail.com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85" name="Shape 3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Chairing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y="963750" x="541000"/>
            <a:ext cy="41298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57200" marL="45720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Email </a:t>
            </a:r>
            <a:r>
              <a:rPr u="sng" b="1"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days prior to event</a:t>
            </a:r>
          </a:p>
          <a:p>
            <a:pPr rtl="0" lvl="0" indent="-381000" marL="914400">
              <a:spcBef>
                <a:spcPts val="48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Ex: Friday event, send out email on Tuesday</a:t>
            </a:r>
          </a:p>
          <a:p>
            <a:pPr rtl="0" lvl="0" indent="-457200" marL="457200">
              <a:spcBef>
                <a:spcPts val="480"/>
              </a:spcBef>
              <a:buClr>
                <a:srgbClr val="000000"/>
              </a:buClr>
              <a:buSzPct val="100000"/>
              <a:buFont typeface="Calibri"/>
              <a:buAutoNum startAt="2" type="arabicPeriod"/>
            </a:pPr>
            <a:r>
              <a:rPr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Text/Call </a:t>
            </a:r>
            <a:r>
              <a:rPr u="sng" b="1"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day before</a:t>
            </a:r>
          </a:p>
          <a:p>
            <a:pPr rtl="0" lvl="0" indent="-3810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 before </a:t>
            </a:r>
            <a:r>
              <a:rPr u="sng" b="1"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9PM</a:t>
            </a:r>
            <a:r>
              <a:rPr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Make sure to include all relevant information and </a:t>
            </a:r>
            <a:r>
              <a:rPr b="1"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INCLUDE YOUR NAME</a:t>
            </a:r>
          </a:p>
          <a:p>
            <a:pPr rtl="0" lvl="0" indent="-3810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no response by 9PM, must call before </a:t>
            </a:r>
            <a:r>
              <a:rPr u="sng" b="1"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10:30PM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sz="2400" lang="en">
                <a:latin typeface="Calibri"/>
                <a:ea typeface="Calibri"/>
                <a:cs typeface="Calibri"/>
                <a:sym typeface="Calibri"/>
              </a:rPr>
              <a:t>Receiving Chairing Credit</a:t>
            </a:r>
          </a:p>
          <a:p>
            <a:pPr rtl="0" lvl="0" indent="-3175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>
                <a:latin typeface="Calibri"/>
                <a:ea typeface="Calibri"/>
                <a:cs typeface="Calibri"/>
                <a:sym typeface="Calibri"/>
              </a:rPr>
              <a:t>Must follow above guidelines and send in Evaluation</a:t>
            </a:r>
          </a:p>
          <a:p>
            <a:pPr rtl="0" lvl="0" indent="-3175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>
                <a:latin typeface="Calibri"/>
                <a:ea typeface="Calibri"/>
                <a:cs typeface="Calibri"/>
                <a:sym typeface="Calibri"/>
              </a:rPr>
              <a:t>Will only receive credit if rules 1&amp;2 are completed</a:t>
            </a:r>
          </a:p>
          <a:p>
            <a:pPr rtl="0" lvl="0" indent="-3175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400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</a:t>
            </a:r>
            <a:r>
              <a:rPr b="1" sz="1400" lang="en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sz="1400" lang="en">
                <a:latin typeface="Calibri"/>
                <a:ea typeface="Calibri"/>
                <a:cs typeface="Calibri"/>
                <a:sym typeface="Calibri"/>
              </a:rPr>
              <a:t>Must send in eval for people to get credit for the event, however no chairing credit will be given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91" name="Shape 3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y="4182700" x="579425"/>
            <a:ext cy="651899" cx="8191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 indent="0" marL="0">
              <a:spcBef>
                <a:spcPts val="0"/>
              </a:spcBef>
              <a:buNone/>
            </a:pPr>
            <a:r>
              <a:rPr baseline="30000" sz="3600" lang="en">
                <a:solidFill>
                  <a:srgbClr val="FFFFFF"/>
                </a:solidFill>
              </a:rPr>
              <a:t>Sorry, I had to. - Love, Brian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2449" x="1823851"/>
            <a:ext cy="3780025" cx="566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397" name="Shape 3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8" name="Shape 398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 Chair</a:t>
            </a:r>
          </a:p>
        </p:txBody>
      </p:sp>
      <p:sp>
        <p:nvSpPr>
          <p:cNvPr id="399" name="Shape 399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Chanel 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interchapter@apo-x.org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IC’s in Da House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1063375" x="259200"/>
            <a:ext cy="1420199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i="1"/>
              <a:t>Welcome Rho Rho! </a:t>
            </a:r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Hang out with ICs after meeting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42225" x="695950"/>
            <a:ext cy="2491299" cx="32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14325" x="4733075"/>
            <a:ext cy="2547099" cx="3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411" name="Shape 4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IC Pen Pals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y="1063375" x="259200"/>
            <a:ext cy="3868199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3600" lang="en" i="1"/>
              <a:t>Need 7 more people to sign up!</a:t>
            </a:r>
          </a:p>
          <a:p>
            <a:pPr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Jonathan Liu</a:t>
            </a:r>
          </a:p>
          <a:p>
            <a:pPr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Elaine Lee</a:t>
            </a:r>
          </a:p>
          <a:p>
            <a:pPr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Anne Tan</a:t>
            </a:r>
          </a:p>
          <a:p>
            <a:pPr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Andy Thai</a:t>
            </a:r>
          </a:p>
          <a:p>
            <a:pPr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Shirley Lin</a:t>
            </a:r>
          </a:p>
          <a:p>
            <a:pPr algn="l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Nancy Nguyen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y="2012675" x="2695325"/>
            <a:ext cy="2660099" cx="2954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Sarah Yi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Lisa Lau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Diane Huynh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Jeesun Youn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Yuki Nakamura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Nicola Yip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Nhat Thai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12662" x="5162250"/>
            <a:ext cy="2124075" cx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Leadership Workshops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January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Joseph Chan</a:t>
            </a:r>
          </a:p>
          <a:p>
            <a:pPr rtl="0" lvl="2" indent="-381000" marL="137160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/>
              <a:t>Building a Community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Raymond Mai</a:t>
            </a:r>
          </a:p>
          <a:p>
            <a:pPr rtl="0" lvl="2" indent="-381000" marL="137160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/>
              <a:t>Investment Banking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Excomm</a:t>
            </a:r>
          </a:p>
          <a:p>
            <a:pPr rtl="0" lvl="2" indent="-381000" marL="137160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/>
              <a:t>Excomm 411</a:t>
            </a:r>
          </a:p>
          <a:p>
            <a:pPr rtl="0" lvl="2" indent="-381000" marL="137160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/>
              <a:t>Excomm Transition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USAC EVENTS TOO!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419" name="Shape 4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APO National Convention</a:t>
            </a:r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y="1215725" x="259200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 i="1"/>
              <a:t>All registrations and payments due by December 14th!</a:t>
            </a:r>
          </a:p>
          <a:p>
            <a:pPr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600" i="1"/>
          </a:p>
          <a:p>
            <a:pPr algn="l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3600" lang="en" i="1"/>
              <a:t> </a:t>
            </a:r>
          </a:p>
        </p:txBody>
      </p:sp>
      <p:sp>
        <p:nvSpPr>
          <p:cNvPr id="422" name="Shape 422">
            <a:hlinkClick r:id="rId4"/>
          </p:cNvPr>
          <p:cNvSpPr/>
          <p:nvPr/>
        </p:nvSpPr>
        <p:spPr>
          <a:xfrm>
            <a:off y="1906475" x="2289050"/>
            <a:ext cy="2882349" cx="384315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7" name="Shape 427"/>
          <p:cNvSpPr txBox="1"/>
          <p:nvPr>
            <p:ph type="ctrTitle"/>
          </p:nvPr>
        </p:nvSpPr>
        <p:spPr>
          <a:xfrm>
            <a:off y="820017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6000" lang="en">
                <a:latin typeface="Arial"/>
                <a:ea typeface="Arial"/>
                <a:cs typeface="Arial"/>
                <a:sym typeface="Arial"/>
              </a:rPr>
              <a:t>CAC</a:t>
            </a:r>
          </a:p>
        </p:txBody>
      </p:sp>
      <p:sp>
        <p:nvSpPr>
          <p:cNvPr id="428" name="Shape 42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Arial"/>
                <a:ea typeface="Arial"/>
                <a:cs typeface="Arial"/>
                <a:sym typeface="Arial"/>
              </a:rPr>
              <a:t>Paul Choung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cac@apo-x.org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400" lang="en">
                <a:latin typeface="Arial"/>
                <a:ea typeface="Arial"/>
                <a:cs typeface="Arial"/>
                <a:sym typeface="Arial"/>
              </a:rPr>
              <a:t>ACS (Josh Chang, Michael Hung, Hazel Jeon, Abram Summers, Irene Tang, Jennifer Wong) will return to our regularly scheduled programming next week.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FF"/>
        </a:solidFill>
      </p:bgPr>
    </p:bg>
    <p:spTree>
      <p:nvGrpSpPr>
        <p:cNvPr id="437" name="Shape 4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y="1115500" x="41815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439" name="Shape 4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Greetings.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49" x="2993600"/>
            <a:ext cy="3943351" cx="315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44" name="Shape 4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STATE OF THE CHAPTER</a:t>
            </a:r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y="1200150" x="457200"/>
            <a:ext cy="3725699" cx="829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●"/>
            </a:pPr>
            <a:r>
              <a:rPr lang="en"/>
              <a:t>OPEN FLOOR DISCUSSION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Safe space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Be mindful of time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Be direct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Thanks!</a:t>
            </a:r>
          </a:p>
        </p:txBody>
      </p:sp>
      <p:sp>
        <p:nvSpPr>
          <p:cNvPr id="447" name="Shape 447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51" name="Shape 4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President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Melissa 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Brian Lee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Emily Neai-Proeung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Andrew Suh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Jeremy Gozzip</a:t>
            </a:r>
          </a:p>
        </p:txBody>
      </p:sp>
      <p:sp>
        <p:nvSpPr>
          <p:cNvPr id="454" name="Shape 454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Service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Victor Vu &amp; Tina Ngo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 sz="24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58" name="Shape 4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Membership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Josh Chang &amp; Katherine Cardoza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Sharon Yu &amp; Jonathan Pang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Chanel Ng &amp; Rachel Belyea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Vivian Shih &amp; George Hsin</a:t>
            </a:r>
          </a:p>
        </p:txBody>
      </p:sp>
      <p:sp>
        <p:nvSpPr>
          <p:cNvPr id="461" name="Shape 461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Pledge Parent(s)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Angus Tse &amp; Iris Lam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Abram Summers &amp; Harrison Choi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Jeremy Gozzip &amp; Melissa Ma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William Nguyen &amp; Miye Nakashima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George Hsin &amp; Ann Dai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Administrative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Nhat Thai &amp; Sandra Huynh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 sz="2400"/>
          </a:p>
        </p:txBody>
      </p:sp>
      <p:sp>
        <p:nvSpPr>
          <p:cNvPr id="468" name="Shape 468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Finance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Sheila Wahezi &amp; Thu Mai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72" name="Shape 4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Fellowship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Brian Martin &amp; Sarah Yi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Lucy Diep &amp; Kevin Vu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Vivian Shih &amp; George Hsin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Nhat Thai &amp; Sandra Huynh</a:t>
            </a:r>
          </a:p>
        </p:txBody>
      </p:sp>
      <p:sp>
        <p:nvSpPr>
          <p:cNvPr id="475" name="Shape 475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Historian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Juana Li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Patricia Natalie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Josh Chang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79" name="Shape 4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Sergeant-at-Arms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Irene Tang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Kevin Vu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Josh Chang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George Hsin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Miye Nakashima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482" name="Shape 482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Interchapter Chair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Lisa Lau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Bowen Lu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[L] Finding a Purpose in APO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1200150" x="457200"/>
            <a:ext cy="3725699" cx="5307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b="1" sz="2400" lang="en"/>
              <a:t>THANKS FOR COMING OUT YESTERDAY! 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b="1" lang="en"/>
              <a:t>20+ people!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5924400"/>
            <a:ext cy="3802999" cx="21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1200150" x="457200"/>
            <a:ext cy="3725699" cx="829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Chair of the Advisory Committee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Abelard Bautista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Jessica Suhardjo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489" name="Shape 489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Advisor Elections</a:t>
            </a:r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y="1200150" x="457200"/>
            <a:ext cy="3725699" cx="829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CONGRATULATIONS JESSICA SUHARDJO!!!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Nominations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Olivia Pardo</a:t>
            </a:r>
          </a:p>
        </p:txBody>
      </p:sp>
      <p:sp>
        <p:nvSpPr>
          <p:cNvPr id="496" name="Shape 49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00" name="Shape 5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Alpha Nu - Namesake</a:t>
            </a:r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y="1200150" x="457200"/>
            <a:ext cy="3725699" cx="829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NOMINATIONS NEXT WEEK!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sz="2400" lang="en"/>
              <a:t>OPEN UNTIL CM11! ELECTIONS CM11!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sz="2400" lang="en"/>
              <a:t>Last two namesakes: Yuna Choi and Anna Lee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For those who have given a lot to </a:t>
            </a:r>
            <a:r>
              <a:rPr u="sng" b="1" sz="2400" lang="en"/>
              <a:t>CHI CHAPTER</a:t>
            </a:r>
          </a:p>
        </p:txBody>
      </p:sp>
      <p:sp>
        <p:nvSpPr>
          <p:cNvPr id="503" name="Shape 50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Mental Health Awareness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Financial Concerns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If you are facing financial concerns, be sure to visit:</a:t>
            </a:r>
          </a:p>
          <a:p>
            <a:pPr rtl="0" lvl="2" indent="-381000" marL="137160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http://www.usac.ucla.edu/fsc</a:t>
            </a:r>
          </a:p>
          <a:p>
            <a:pPr rtl="0" lvl="2" indent="-381000" marL="1371600">
              <a:spcBef>
                <a:spcPts val="0"/>
              </a:spcBef>
              <a:buClr>
                <a:schemeClr val="dk1"/>
              </a:buClr>
              <a:buSzPct val="80000"/>
              <a:buFont typeface="Wingdings"/>
              <a:buChar char="§"/>
            </a:pPr>
            <a:r>
              <a:rPr lang="en"/>
              <a:t>We have financial resources and guides!</a:t>
            </a:r>
          </a:p>
          <a:p>
            <a:pPr rtl="0" lvl="3" indent="-342900" marL="1828800">
              <a:spcBef>
                <a:spcPts val="0"/>
              </a:spcBef>
              <a:buClr>
                <a:schemeClr val="dk1"/>
              </a:buClr>
              <a:buSzPct val="60000"/>
              <a:buFont typeface="Arial"/>
              <a:buChar char="●"/>
            </a:pPr>
            <a:r>
              <a:rPr lang="en"/>
              <a:t>How to Budget</a:t>
            </a:r>
          </a:p>
          <a:p>
            <a:pPr rtl="0" lvl="3" indent="-342900" marL="1828800">
              <a:spcBef>
                <a:spcPts val="0"/>
              </a:spcBef>
              <a:buClr>
                <a:schemeClr val="dk1"/>
              </a:buClr>
              <a:buSzPct val="60000"/>
              <a:buFont typeface="Arial"/>
              <a:buChar char="●"/>
            </a:pPr>
            <a:r>
              <a:rPr lang="en"/>
              <a:t>First Credit Card Guide</a:t>
            </a:r>
          </a:p>
          <a:p>
            <a:pPr rtl="0" lvl="3" indent="-342900" marL="1828800">
              <a:spcBef>
                <a:spcPts val="0"/>
              </a:spcBef>
              <a:buClr>
                <a:schemeClr val="dk1"/>
              </a:buClr>
              <a:buSzPct val="60000"/>
              <a:buFont typeface="Arial"/>
              <a:buChar char="●"/>
            </a:pPr>
            <a:r>
              <a:rPr lang="en"/>
              <a:t>iClicker Loan Library, Textbook Scholarship, Parking and Transportation Scholarship, Lab Coat Loan Library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016075" x="3186375"/>
            <a:ext cy="1025375" cx="277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Timeline of Elections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/>
              <a:t>Today, CM7: Nominations Part I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/>
              <a:t>Next Week, CM8: Nominations Part II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b="1" lang="en"/>
              <a:t>Advisor Elections: Jessica Suhardjo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/>
              <a:t>January 7th, 2015, CM9: Elections Part I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President to Pledge Parents/Finance VPs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/>
              <a:t>January 14th, 2015, CM10: Elections Part II 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Finance VPs/Fellowship VPs to CAC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/>
              <a:t>January 21st, 2015, CM11: Namesake Elections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i="1"/>
              <a:t>Doesn’t count as an “Elections Meeting” in terms of getting meeting credit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600" lang="en">
                <a:solidFill>
                  <a:srgbClr val="FFFFFF"/>
                </a:solidFill>
              </a:rPr>
              <a:t>COUPLE OF THINGS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1200150" x="457200"/>
            <a:ext cy="3725699" cx="5343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 i="1"/>
              <a:t>Baebaes Taylor Swift and Ariana Grande will be on the Victoria Secret Fashion Show next Tuesday #Bruh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PICK UP YOUR TRASH. ESPECIALLY TODAY.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HOLIDAY SEASON IS COMING YAHHHHHH.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My door is open if you EVER need to talk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99975" x="5618525"/>
            <a:ext cy="1526025" cx="15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42100" x="7229675"/>
            <a:ext cy="4859275" cx="17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